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</p:sldIdLst>
  <p:sldSz cy="5143500" cx="9144000"/>
  <p:notesSz cx="6858000" cy="9144000"/>
  <p:embeddedFontLst>
    <p:embeddedFont>
      <p:font typeface="Roboto Slab"/>
      <p:regular r:id="rId92"/>
      <p:bold r:id="rId93"/>
    </p:embeddedFont>
    <p:embeddedFont>
      <p:font typeface="Roboto Medium"/>
      <p:regular r:id="rId94"/>
      <p:bold r:id="rId95"/>
      <p:italic r:id="rId96"/>
      <p:boldItalic r:id="rId97"/>
    </p:embeddedFont>
    <p:embeddedFont>
      <p:font typeface="Roboto"/>
      <p:regular r:id="rId98"/>
      <p:bold r:id="rId99"/>
      <p:italic r:id="rId100"/>
      <p:boldItalic r:id="rId101"/>
    </p:embeddedFont>
    <p:embeddedFont>
      <p:font typeface="Montserrat"/>
      <p:regular r:id="rId102"/>
      <p:bold r:id="rId103"/>
      <p:italic r:id="rId104"/>
      <p:boldItalic r:id="rId105"/>
    </p:embeddedFont>
    <p:embeddedFont>
      <p:font typeface="Helvetica Neue"/>
      <p:regular r:id="rId106"/>
      <p:bold r:id="rId107"/>
      <p:italic r:id="rId108"/>
      <p:boldItalic r:id="rId109"/>
    </p:embeddedFont>
    <p:embeddedFont>
      <p:font typeface="Helvetica Neue Light"/>
      <p:regular r:id="rId110"/>
      <p:bold r:id="rId111"/>
      <p:italic r:id="rId112"/>
      <p:boldItalic r:id="rId113"/>
    </p:embeddedFont>
    <p:embeddedFont>
      <p:font typeface="Roboto Mono"/>
      <p:regular r:id="rId114"/>
      <p:bold r:id="rId115"/>
      <p:italic r:id="rId116"/>
      <p:boldItalic r:id="rId1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18" roundtripDataSignature="AMtx7mijPn/ayT691/WQVpQG+Hy5dvUU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064510-CEDF-40B9-98E7-5E61E93DEB99}">
  <a:tblStyle styleId="{18064510-CEDF-40B9-98E7-5E61E93DEB9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HelveticaNeue-bold.fntdata"/><Relationship Id="rId106" Type="http://schemas.openxmlformats.org/officeDocument/2006/relationships/font" Target="fonts/HelveticaNeue-regular.fntdata"/><Relationship Id="rId105" Type="http://schemas.openxmlformats.org/officeDocument/2006/relationships/font" Target="fonts/Montserrat-boldItalic.fntdata"/><Relationship Id="rId104" Type="http://schemas.openxmlformats.org/officeDocument/2006/relationships/font" Target="fonts/Montserrat-italic.fntdata"/><Relationship Id="rId109" Type="http://schemas.openxmlformats.org/officeDocument/2006/relationships/font" Target="fonts/HelveticaNeue-boldItalic.fntdata"/><Relationship Id="rId108" Type="http://schemas.openxmlformats.org/officeDocument/2006/relationships/font" Target="fonts/HelveticaNeue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Montserrat-bold.fntdata"/><Relationship Id="rId102" Type="http://schemas.openxmlformats.org/officeDocument/2006/relationships/font" Target="fonts/Montserrat-regular.fntdata"/><Relationship Id="rId101" Type="http://schemas.openxmlformats.org/officeDocument/2006/relationships/font" Target="fonts/Roboto-boldItalic.fntdata"/><Relationship Id="rId100" Type="http://schemas.openxmlformats.org/officeDocument/2006/relationships/font" Target="fonts/Robot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Medium-bold.fntdata"/><Relationship Id="rId94" Type="http://schemas.openxmlformats.org/officeDocument/2006/relationships/font" Target="fonts/RobotoMedium-regular.fntdata"/><Relationship Id="rId97" Type="http://schemas.openxmlformats.org/officeDocument/2006/relationships/font" Target="fonts/RobotoMedium-boldItalic.fntdata"/><Relationship Id="rId96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99" Type="http://schemas.openxmlformats.org/officeDocument/2006/relationships/font" Target="fonts/Roboto-bold.fntdata"/><Relationship Id="rId10" Type="http://schemas.openxmlformats.org/officeDocument/2006/relationships/slide" Target="slides/slide4.xml"/><Relationship Id="rId98" Type="http://schemas.openxmlformats.org/officeDocument/2006/relationships/font" Target="fonts/Robot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RobotoSlab-bold.fntdata"/><Relationship Id="rId92" Type="http://schemas.openxmlformats.org/officeDocument/2006/relationships/font" Target="fonts/RobotoSlab-regular.fntdata"/><Relationship Id="rId118" Type="http://customschemas.google.com/relationships/presentationmetadata" Target="metadata"/><Relationship Id="rId117" Type="http://schemas.openxmlformats.org/officeDocument/2006/relationships/font" Target="fonts/RobotoMono-boldItalic.fntdata"/><Relationship Id="rId116" Type="http://schemas.openxmlformats.org/officeDocument/2006/relationships/font" Target="fonts/RobotoMono-italic.fntdata"/><Relationship Id="rId115" Type="http://schemas.openxmlformats.org/officeDocument/2006/relationships/font" Target="fonts/RobotoMono-bold.fntdata"/><Relationship Id="rId15" Type="http://schemas.openxmlformats.org/officeDocument/2006/relationships/slide" Target="slides/slide9.xml"/><Relationship Id="rId110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obotoMono-regular.fntdata"/><Relationship Id="rId18" Type="http://schemas.openxmlformats.org/officeDocument/2006/relationships/slide" Target="slides/slide12.xml"/><Relationship Id="rId113" Type="http://schemas.openxmlformats.org/officeDocument/2006/relationships/font" Target="fonts/HelveticaNeueLight-boldItalic.fntdata"/><Relationship Id="rId112" Type="http://schemas.openxmlformats.org/officeDocument/2006/relationships/font" Target="fonts/HelveticaNeueLight-italic.fntdata"/><Relationship Id="rId111" Type="http://schemas.openxmlformats.org/officeDocument/2006/relationships/font" Target="fonts/HelveticaNeueLight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a6541f34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ea6541f34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a6541f34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ea6541f34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a6541f34a_0_4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ea6541f34a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a6541f34a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ea6541f34a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a6541f34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ea6541f34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a6541f34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ea6541f34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a6541f34a_0_6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ea6541f34a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a6541f34a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ea6541f34a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a6541f34a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ea6541f34a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a6541f34a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ea6541f34a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a6541f3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ea6541f3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a6541f34a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ea6541f34a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a6541f34a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ea6541f34a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a6541f34a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ea6541f34a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a6541f34a_0_8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ea6541f34a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a6541f34a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ea6541f34a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a6541f34a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ea6541f34a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a6541f34a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ea6541f34a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a6541f34a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ea6541f34a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a6541f34a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ea6541f34a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6541f34a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ea6541f34a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a6541f3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ea6541f3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a6541f34a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ea6541f34a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6541f34a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ea6541f34a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a6541f34a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ea6541f34a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a6541f34a_0_1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ea6541f34a_0_1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a6541f34a_0_1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gea6541f34a_0_1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a6541f34a_0_1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gea6541f34a_0_1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a6541f34a_0_1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gea6541f34a_0_1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a6541f34a_0_1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ea6541f34a_0_1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a6541f34a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ea6541f34a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ea6541f34a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ea6541f34a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a6541f3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ea6541f3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a6541f34a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ea6541f34a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a6541f34a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ea6541f34a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a6541f34a_0_1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ea6541f34a_0_1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a6541f34a_0_1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gea6541f34a_0_1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a6541f34a_0_1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gea6541f34a_0_1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a6541f34a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ea6541f34a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a6541f3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ea6541f3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a6541f34a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6" name="Google Shape;586;gea6541f34a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a6541f34a_1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gea6541f34a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a6541f34a_1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ea6541f34a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a6541f34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ea6541f34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a6541f34a_1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7" name="Google Shape;617;gea6541f34a_1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a6541f34a_1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9" name="Google Shape;629;gea6541f34a_1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a6541f34a_1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gea6541f34a_1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a6541f34a_1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4" name="Google Shape;654;gea6541f34a_1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a6541f34a_1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8" name="Google Shape;668;gea6541f34a_1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a6541f34a_1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9" name="Google Shape;679;gea6541f34a_1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ea6541f34a_1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3" name="Google Shape;693;gea6541f34a_1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a6541f34a_1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6" name="Google Shape;706;gea6541f34a_1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ea6541f34a_1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9" name="Google Shape;719;gea6541f34a_1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a6541f34a_1_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2" name="Google Shape;732;gea6541f34a_1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a6541f34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ea6541f34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ea6541f34a_1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6" name="Google Shape;746;gea6541f34a_1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ea6541f34a_1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1" name="Google Shape;761;gea6541f34a_1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a6541f34a_1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5" name="Google Shape;775;gea6541f34a_1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ea6541f34a_1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7" name="Google Shape;787;gea6541f34a_1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a6541f34a_1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5" name="Google Shape;795;gea6541f34a_1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ea6541f34a_1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5" name="Google Shape;805;gea6541f34a_1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a6541f34a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ea6541f34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ea6541f34a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ea6541f34a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ea6541f34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ea6541f34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a6541f34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ea6541f34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a6541f34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ea6541f34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a6541f34a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ea6541f34a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a6541f34a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ea6541f34a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ea6541f34a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gea6541f34a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ea6541f34a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ea6541f34a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ea6541f34a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ea6541f34a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a6541f34a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ea6541f34a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ea6541f34a_3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ea6541f34a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ea6541f34a_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ea6541f34a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a6541f34a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ea6541f34a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ea6541f34a_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ea6541f34a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a6541f34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ea6541f34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ea6541f34a_3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ea6541f34a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ea6541f34a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gea6541f34a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a6541f34a_3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a6541f34a_3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ea6541f34a_3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gea6541f34a_3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ea6541f34a_3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ea6541f34a_3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ea6541f34a_3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ea6541f34a_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a6541f34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ea6541f34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3">
  <p:cSld name="TITLE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4">
  <p:cSld name="TITLE_5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6">
  <p:cSld name="TITLE_7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1" name="Google Shape;61;p4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8">
  <p:cSld name="TITLE_9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5" name="Google Shape;65;p4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7">
  <p:cSld name="TITLE_8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8" name="Google Shape;68;p4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9" name="Google Shape;69;p4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9">
  <p:cSld name="TITLE_10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2" name="Google Shape;72;p44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73" name="Google Shape;73;p4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0">
  <p:cSld name="TITLE_1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13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eb756bc509_0_6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" name="Google Shape;15;geb756bc509_0_6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" name="Google Shape;16;geb756bc509_0_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" name="Google Shape;10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2" name="Google Shape;11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5">
  <p:cSld name="TITLE_20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a6541f34a_0_24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" name="Google Shape;121;gea6541f34a_0_24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2" name="Google Shape;122;gea6541f34a_0_2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gea6541f34a_0_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a6541f34a_0_2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6" name="Google Shape;126;gea6541f34a_0_2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7" name="Google Shape;127;gea6541f34a_0_2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5">
  <p:cSld name="TITLE_14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eb756bc509_0_6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geb756bc509_0_6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" name="Google Shape;20;geb756bc509_0_6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6">
  <p:cSld name="TITLE_2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a6541f34a_0_592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" name="Google Shape;130;gea6541f34a_0_592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gea6541f34a_0_5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gea6541f34a_0_5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7">
  <p:cSld name="TITLE_2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a6541f34a_0_87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" name="Google Shape;135;gea6541f34a_0_87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6" name="Google Shape;136;gea6541f34a_0_8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gea6541f34a_0_8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a6541f34a_0_8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0" name="Google Shape;140;gea6541f34a_0_8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gea6541f34a_0_8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8">
  <p:cSld name="TITLE_2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a6541f34a_0_1130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" name="Google Shape;144;gea6541f34a_0_1130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45" name="Google Shape;145;gea6541f34a_0_1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gea6541f34a_0_1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247700" cy="12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">
  <p:cSld name="TITLE_4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a6541f34a_0_1135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" name="Google Shape;149;gea6541f34a_0_1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gea6541f34a_0_1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5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a6541f34a_0_1139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gea6541f34a_0_11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" name="Google Shape;154;gea6541f34a_0_1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a6541f34a_0_1143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gea6541f34a_0_11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gea6541f34a_0_1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7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a6541f34a_0_1147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gea6541f34a_0_1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gea6541f34a_0_1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1">
  <p:cSld name="TITLE_2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a6541f34a_0_137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5" name="Google Shape;165;gea6541f34a_0_137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66" name="Google Shape;166;gea6541f34a_0_137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3">
  <p:cSld name="TITLE_2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a6541f34a_0_13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gea6541f34a_0_13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gea6541f34a_0_13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>
  <p:cSld name="TITLE_15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eb756bc509_0_117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geb756bc509_0_117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4" name="Google Shape;24;geb756bc509_0_1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geb756bc509_0_1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a6541f34a_0_13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" name="Google Shape;173;gea6541f34a_0_13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gea6541f34a_0_13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2">
  <p:cSld name="TITLE_2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a6541f34a_1_28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7" name="Google Shape;177;gea6541f34a_1_28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8" name="Google Shape;178;gea6541f34a_1_28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9">
  <p:cSld name="TITLE_2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a6541f34a_2_156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1" name="Google Shape;181;gea6541f34a_2_156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82" name="Google Shape;182;gea6541f34a_2_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gea6541f34a_2_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1">
  <p:cSld name="TITLE_16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eb756bc509_0_166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geb756bc509_0_166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9" name="Google Shape;29;geb756bc509_0_16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geb756bc509_0_16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2">
  <p:cSld name="TITLE_17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eb756bc509_0_199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Google Shape;33;geb756bc509_0_199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4" name="Google Shape;34;geb756bc509_0_19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geb756bc509_0_19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3">
  <p:cSld name="TITLE_18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eb756bc509_0_225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geb756bc509_0_225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9" name="Google Shape;39;geb756bc509_0_22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geb756bc509_0_2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 4">
  <p:cSld name="TITLE_19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b756bc509_0_249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" name="Google Shape;43;geb756bc509_0_249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44" name="Google Shape;44;geb756bc509_0_24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geb756bc509_0_24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49" name="Google Shape;49;p3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gif"/><Relationship Id="rId5" Type="http://schemas.openxmlformats.org/officeDocument/2006/relationships/image" Target="../media/image35.gif"/><Relationship Id="rId6" Type="http://schemas.openxmlformats.org/officeDocument/2006/relationships/image" Target="../media/image3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8.gif"/><Relationship Id="rId5" Type="http://schemas.openxmlformats.org/officeDocument/2006/relationships/image" Target="../media/image34.gif"/><Relationship Id="rId6" Type="http://schemas.openxmlformats.org/officeDocument/2006/relationships/image" Target="../media/image44.gif"/><Relationship Id="rId7" Type="http://schemas.openxmlformats.org/officeDocument/2006/relationships/image" Target="../media/image3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hyperlink" Target="https://economictheoryblog.com/2012/06/28/latexlatexs2/" TargetMode="External"/><Relationship Id="rId5" Type="http://schemas.openxmlformats.org/officeDocument/2006/relationships/image" Target="../media/image41.gif"/><Relationship Id="rId6" Type="http://schemas.openxmlformats.org/officeDocument/2006/relationships/image" Target="../media/image3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5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4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57.png"/><Relationship Id="rId5" Type="http://schemas.openxmlformats.org/officeDocument/2006/relationships/image" Target="../media/image53.gif"/><Relationship Id="rId6" Type="http://schemas.openxmlformats.org/officeDocument/2006/relationships/image" Target="../media/image60.gif"/><Relationship Id="rId7" Type="http://schemas.openxmlformats.org/officeDocument/2006/relationships/image" Target="../media/image5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6.png"/><Relationship Id="rId7" Type="http://schemas.openxmlformats.org/officeDocument/2006/relationships/image" Target="../media/image62.gif"/><Relationship Id="rId8" Type="http://schemas.openxmlformats.org/officeDocument/2006/relationships/image" Target="../media/image5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58.png"/><Relationship Id="rId6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8.png"/><Relationship Id="rId6" Type="http://schemas.openxmlformats.org/officeDocument/2006/relationships/image" Target="../media/image74.png"/><Relationship Id="rId7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9.png"/><Relationship Id="rId6" Type="http://schemas.openxmlformats.org/officeDocument/2006/relationships/image" Target="../media/image67.png"/><Relationship Id="rId7" Type="http://schemas.openxmlformats.org/officeDocument/2006/relationships/image" Target="../media/image7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hyperlink" Target="https://scikit-learn.org/stable/modules/generated/sklearn.preprocessing.MinMaxScaler.html" TargetMode="External"/><Relationship Id="rId5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png"/><Relationship Id="rId4" Type="http://schemas.openxmlformats.org/officeDocument/2006/relationships/hyperlink" Target="https://scikit-learn.org/stable/modules/generated/sklearn.preprocessing.StandardScaler.html#sklearn.preprocessing.StandardScaler" TargetMode="External"/><Relationship Id="rId5" Type="http://schemas.openxmlformats.org/officeDocument/2006/relationships/image" Target="../media/image7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Relationship Id="rId4" Type="http://schemas.openxmlformats.org/officeDocument/2006/relationships/hyperlink" Target="https://scikit-learn.org/stable/modules/generated/sklearn.preprocessing.power_transform.html#sklearn.preprocessing.power_transform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7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7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png"/><Relationship Id="rId4" Type="http://schemas.openxmlformats.org/officeDocument/2006/relationships/image" Target="../media/image8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9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1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hyperlink" Target="https://docs.scipy.org/doc/scipy/reference/generated/scipy.stats.shapiro.html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9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5.png"/><Relationship Id="rId4" Type="http://schemas.openxmlformats.org/officeDocument/2006/relationships/image" Target="../media/image90.png"/><Relationship Id="rId5" Type="http://schemas.openxmlformats.org/officeDocument/2006/relationships/image" Target="../media/image96.png"/><Relationship Id="rId6" Type="http://schemas.openxmlformats.org/officeDocument/2006/relationships/hyperlink" Target="https://scikit-learn.org/stable/modules/classes.html#module-sklearn.model_selection" TargetMode="External"/><Relationship Id="rId7" Type="http://schemas.openxmlformats.org/officeDocument/2006/relationships/hyperlink" Target="https://scikit-learn.org/stable/modules/classes.html#module-sklearn.linear_mode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99.gif"/><Relationship Id="rId7" Type="http://schemas.openxmlformats.org/officeDocument/2006/relationships/image" Target="../media/image93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1.png"/><Relationship Id="rId6" Type="http://schemas.openxmlformats.org/officeDocument/2006/relationships/image" Target="../media/image97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1.png"/><Relationship Id="rId6" Type="http://schemas.openxmlformats.org/officeDocument/2006/relationships/image" Target="../media/image103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1.png"/><Relationship Id="rId6" Type="http://schemas.openxmlformats.org/officeDocument/2006/relationships/image" Target="../media/image102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1.png"/><Relationship Id="rId6" Type="http://schemas.openxmlformats.org/officeDocument/2006/relationships/image" Target="../media/image100.gif"/><Relationship Id="rId7" Type="http://schemas.openxmlformats.org/officeDocument/2006/relationships/image" Target="../media/image11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1.png"/><Relationship Id="rId6" Type="http://schemas.openxmlformats.org/officeDocument/2006/relationships/image" Target="../media/image112.gif"/><Relationship Id="rId7" Type="http://schemas.openxmlformats.org/officeDocument/2006/relationships/image" Target="../media/image116.gif"/><Relationship Id="rId8" Type="http://schemas.openxmlformats.org/officeDocument/2006/relationships/image" Target="../media/image104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Relationship Id="rId9" Type="http://schemas.openxmlformats.org/officeDocument/2006/relationships/hyperlink" Target="https://scikit-learn.org/stable/modules/generated/sklearn.metrics.mean_absolute_error.html#sklearn.metrics.mean_absolute_error" TargetMode="External"/><Relationship Id="rId5" Type="http://schemas.openxmlformats.org/officeDocument/2006/relationships/image" Target="../media/image109.gif"/><Relationship Id="rId6" Type="http://schemas.openxmlformats.org/officeDocument/2006/relationships/image" Target="../media/image108.gif"/><Relationship Id="rId7" Type="http://schemas.openxmlformats.org/officeDocument/2006/relationships/image" Target="../media/image107.gif"/><Relationship Id="rId8" Type="http://schemas.openxmlformats.org/officeDocument/2006/relationships/image" Target="../media/image106.gif"/><Relationship Id="rId10" Type="http://schemas.openxmlformats.org/officeDocument/2006/relationships/hyperlink" Target="https://scikit-learn.org/stable/modules/generated/sklearn.metrics.mean_squared_error.html#sklearn.metrics.mean_squared_error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Relationship Id="rId5" Type="http://schemas.openxmlformats.org/officeDocument/2006/relationships/image" Target="../media/image110.png"/><Relationship Id="rId6" Type="http://schemas.openxmlformats.org/officeDocument/2006/relationships/image" Target="../media/image105.gif"/><Relationship Id="rId7" Type="http://schemas.openxmlformats.org/officeDocument/2006/relationships/hyperlink" Target="https://scikit-learn.org/stable/modules/generated/sklearn.metrics.r2_score.html#sklearn.metrics.r2_score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Relationship Id="rId5" Type="http://schemas.openxmlformats.org/officeDocument/2006/relationships/image" Target="../media/image115.png"/><Relationship Id="rId6" Type="http://schemas.openxmlformats.org/officeDocument/2006/relationships/image" Target="../media/image1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8.png"/><Relationship Id="rId4" Type="http://schemas.openxmlformats.org/officeDocument/2006/relationships/image" Target="../media/image12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0.png"/><Relationship Id="rId4" Type="http://schemas.openxmlformats.org/officeDocument/2006/relationships/image" Target="../media/image12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8.png"/><Relationship Id="rId4" Type="http://schemas.openxmlformats.org/officeDocument/2006/relationships/image" Target="../media/image12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8.png"/><Relationship Id="rId4" Type="http://schemas.openxmlformats.org/officeDocument/2006/relationships/image" Target="../media/image12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5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8.png"/><Relationship Id="rId4" Type="http://schemas.openxmlformats.org/officeDocument/2006/relationships/image" Target="../media/image12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8.png"/><Relationship Id="rId4" Type="http://schemas.openxmlformats.org/officeDocument/2006/relationships/image" Target="../media/image13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Week 4 Recap</a:t>
            </a:r>
            <a:endParaRPr/>
          </a:p>
        </p:txBody>
      </p:sp>
      <p:sp>
        <p:nvSpPr>
          <p:cNvPr id="189" name="Google Shape;189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a6541f34a_0_278"/>
          <p:cNvSpPr txBox="1"/>
          <p:nvPr/>
        </p:nvSpPr>
        <p:spPr>
          <a:xfrm>
            <a:off x="484950" y="3771500"/>
            <a:ext cx="8382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Unsupervised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gea6541f34a_0_278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ea6541f34a_0_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125" y="479838"/>
            <a:ext cx="7237759" cy="41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ea6541f34a_0_28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a6541f34a_0_436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ea6541f34a_0_436"/>
          <p:cNvSpPr txBox="1"/>
          <p:nvPr>
            <p:ph idx="2" type="title"/>
          </p:nvPr>
        </p:nvSpPr>
        <p:spPr>
          <a:xfrm>
            <a:off x="1959551" y="3241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robability Revisit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gea6541f34a_0_436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a6541f34a_0_34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EVENTS AND PROBABILITY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ea6541f34a_0_34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ea6541f34a_0_34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9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Probability of an event = (# of ways it can happen) / (total number of outcomes)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a6541f34a_0_35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ea6541f34a_0_3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gea6541f34a_0_35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different events can be broadly classified as: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Joint -&gt; They can happen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Disjoint -&gt; They can’t happen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gea6541f34a_0_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1175" y="3074850"/>
            <a:ext cx="22955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ea6541f34a_0_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1175" y="2462200"/>
            <a:ext cx="229552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a6541f34a_0_37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ea6541f34a_0_37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gea6541f34a_0_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00" y="1460375"/>
            <a:ext cx="8091208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a6541f34a_0_60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ea6541f34a_0_60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Sampling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gea6541f34a_0_604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a6541f34a_0_6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POPULATIONS AND 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ea6541f34a_0_6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ea6541f34a_0_61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is a COMPLETE collection of items/individuals/products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is SUBSET of a population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gea6541f34a_0_610"/>
          <p:cNvSpPr/>
          <p:nvPr/>
        </p:nvSpPr>
        <p:spPr>
          <a:xfrm>
            <a:off x="5376300" y="2158375"/>
            <a:ext cx="2250600" cy="2234100"/>
          </a:xfrm>
          <a:prstGeom prst="ellipse">
            <a:avLst/>
          </a:prstGeom>
          <a:solidFill>
            <a:srgbClr val="E6913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ea6541f34a_0_610"/>
          <p:cNvSpPr/>
          <p:nvPr/>
        </p:nvSpPr>
        <p:spPr>
          <a:xfrm>
            <a:off x="6293850" y="28039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ea6541f34a_0_610"/>
          <p:cNvSpPr/>
          <p:nvPr/>
        </p:nvSpPr>
        <p:spPr>
          <a:xfrm>
            <a:off x="6221475" y="32407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ea6541f34a_0_610"/>
          <p:cNvSpPr/>
          <p:nvPr/>
        </p:nvSpPr>
        <p:spPr>
          <a:xfrm>
            <a:off x="6925800" y="34591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ea6541f34a_0_610"/>
          <p:cNvSpPr/>
          <p:nvPr/>
        </p:nvSpPr>
        <p:spPr>
          <a:xfrm>
            <a:off x="6592400" y="37363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ea6541f34a_0_610"/>
          <p:cNvSpPr txBox="1"/>
          <p:nvPr/>
        </p:nvSpPr>
        <p:spPr>
          <a:xfrm>
            <a:off x="7536750" y="2047800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 b="1" i="0" sz="14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ea6541f34a_0_610"/>
          <p:cNvSpPr txBox="1"/>
          <p:nvPr/>
        </p:nvSpPr>
        <p:spPr>
          <a:xfrm>
            <a:off x="7703100" y="3633175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a6541f34a_0_62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POPULATION, SAMPLE AND COLLECTION OF 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ea6541f34a_0_62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gea6541f34a_0_623"/>
          <p:cNvSpPr txBox="1"/>
          <p:nvPr/>
        </p:nvSpPr>
        <p:spPr>
          <a:xfrm>
            <a:off x="687575" y="1547025"/>
            <a:ext cx="7748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population can be characterized by a distribution which will have: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sample drawn from a population will be characterized by a sample mean (changes from sample to sample; i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 a random variable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), and a sample standard deviation: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analyze what mean we will get if we compute 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 of the means of many collected samples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population: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gea6541f34a_0_6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8625" y="3077033"/>
            <a:ext cx="679353" cy="3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ea6541f34a_0_6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9225" y="4267150"/>
            <a:ext cx="828775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ea6541f34a_0_6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88625" y="1996371"/>
            <a:ext cx="679350" cy="31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a6541f34a_0_6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CENTRAL LIMIT THEOREM AND SOME DEFINITIONS: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gea6541f34a_0_6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ea6541f34a_0_632"/>
          <p:cNvSpPr txBox="1"/>
          <p:nvPr/>
        </p:nvSpPr>
        <p:spPr>
          <a:xfrm>
            <a:off x="687575" y="1547025"/>
            <a:ext cx="7748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the size of a sample n &gt;= 30, 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sampling distribution ( distribution of the means of many samples )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will follow a normal distribution, regardless of the original population distribution.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standard deviation of the sample is: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standard error of the mean (SEM) is: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proportions the SE is defined as: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gea6541f34a_0_6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7175" y="2462213"/>
            <a:ext cx="12382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ea6541f34a_0_6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9875" y="2864100"/>
            <a:ext cx="1364930" cy="6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ea6541f34a_0_6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1700" y="3628125"/>
            <a:ext cx="935500" cy="5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ea6541f34a_0_6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7100" y="4288250"/>
            <a:ext cx="12954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6541f34a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ea6541f34a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450" y="1402050"/>
            <a:ext cx="6027390" cy="21054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ea6541f34a_0_6"/>
          <p:cNvSpPr txBox="1"/>
          <p:nvPr/>
        </p:nvSpPr>
        <p:spPr>
          <a:xfrm>
            <a:off x="880325" y="777250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ANALYSIS PROCESS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a6541f34a_0_642"/>
          <p:cNvSpPr txBox="1"/>
          <p:nvPr>
            <p:ph idx="1" type="subTitle"/>
          </p:nvPr>
        </p:nvSpPr>
        <p:spPr>
          <a:xfrm>
            <a:off x="768350" y="934525"/>
            <a:ext cx="756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HOW TO CHARACTERIZE A SAMPLE/POPULATION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41" name="Google Shape;341;gea6541f34a_0_642"/>
          <p:cNvSpPr txBox="1"/>
          <p:nvPr/>
        </p:nvSpPr>
        <p:spPr>
          <a:xfrm>
            <a:off x="964400" y="1958025"/>
            <a:ext cx="7014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two types of measures to characterize a sample / population 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tendency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Dispersion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a6541f34a_0_64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 OF CENTRAL TENDENCY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ea6541f34a_0_64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ea6541f34a_0_64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[1,2,2,4,6,8,50]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Mean: (1+2+2+4+6+8+50)/7 = 10.43 (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heavily affected by outliers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Median: 4 (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unaffected by outliers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)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Mode: 2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a6541f34a_0_653"/>
          <p:cNvSpPr txBox="1"/>
          <p:nvPr/>
        </p:nvSpPr>
        <p:spPr>
          <a:xfrm>
            <a:off x="625025" y="55635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 OF DISPERSION</a:t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VARIANCE AND STANDARD DEVIATION</a:t>
            </a:r>
            <a:endParaRPr b="0" i="0" sz="16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ea6541f34a_0_6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ea6541f34a_0_65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(we divide by n-1 to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avoid underestimating the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deviation)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demo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gea6541f34a_0_6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0650" y="1521625"/>
            <a:ext cx="1952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ea6541f34a_0_6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1450" y="2574625"/>
            <a:ext cx="2051976" cy="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a6541f34a_0_88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ea6541f34a_0_883"/>
          <p:cNvSpPr txBox="1"/>
          <p:nvPr>
            <p:ph idx="2" type="title"/>
          </p:nvPr>
        </p:nvSpPr>
        <p:spPr>
          <a:xfrm>
            <a:off x="1959551" y="3241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Probability distributions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gea6541f34a_0_883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059900" cy="1059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a6541f34a_0_88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ea6541f34a_0_8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gea6541f34a_0_8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78" y="1460388"/>
            <a:ext cx="7451684" cy="314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a6541f34a_0_89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PROBABILITY DISTRIBUTIONS: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gea6541f34a_0_8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gea6541f34a_0_895"/>
          <p:cNvSpPr txBox="1"/>
          <p:nvPr/>
        </p:nvSpPr>
        <p:spPr>
          <a:xfrm>
            <a:off x="670500" y="1695600"/>
            <a:ext cx="7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Mathematical function that gives us the probabilities of occurrence of different outcomes.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gea6541f34a_0_8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450" y="2095800"/>
            <a:ext cx="3629082" cy="195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a6541f34a_0_90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PMF: PROBABILITY MASS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gea6541f34a_0_90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gea6541f34a_0_902"/>
          <p:cNvSpPr txBox="1"/>
          <p:nvPr/>
        </p:nvSpPr>
        <p:spPr>
          <a:xfrm>
            <a:off x="687575" y="1547025"/>
            <a:ext cx="77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a function that give us the probability that a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DISCRETE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random variable takes an specific  value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gea6541f34a_0_902"/>
          <p:cNvPicPr preferRelativeResize="0"/>
          <p:nvPr/>
        </p:nvPicPr>
        <p:blipFill rotWithShape="1">
          <a:blip r:embed="rId4">
            <a:alphaModFix/>
          </a:blip>
          <a:srcRect b="54564" l="48341" r="0" t="0"/>
          <a:stretch/>
        </p:blipFill>
        <p:spPr>
          <a:xfrm>
            <a:off x="3311963" y="2664350"/>
            <a:ext cx="2499623" cy="11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a6541f34a_0_90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PDF: PROBABILITY DENSITY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gea6541f34a_0_90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gea6541f34a_0_909"/>
          <p:cNvSpPr txBox="1"/>
          <p:nvPr/>
        </p:nvSpPr>
        <p:spPr>
          <a:xfrm>
            <a:off x="687575" y="1547025"/>
            <a:ext cx="7748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PDF is the equivalent of PMF but for </a:t>
            </a:r>
            <a:r>
              <a:rPr b="1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continuous variables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As you can have an infinite amount of possible values between any two numbers, 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is not possible to define the probability for every value.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Therefore,  we define a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density of probability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rather than the probability mass. The concept is very similar to mass density in physics: its unit is </a:t>
            </a:r>
            <a:r>
              <a:rPr b="1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probability per unit length.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To get a feeling for PDF, consider a continuous random variable X</a:t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gea6541f34a_0_9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813" y="4013350"/>
            <a:ext cx="2336007" cy="32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a6541f34a_0_91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BERNOULLI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gea6541f34a_0_9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gea6541f34a_0_916"/>
          <p:cNvSpPr txBox="1"/>
          <p:nvPr/>
        </p:nvSpPr>
        <p:spPr>
          <a:xfrm>
            <a:off x="707225" y="16740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Bernoulli event is one for which the probability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occurs is 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the probability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does not occur is 1-p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; i.e., the event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 has two possible outcomes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(usually viewed as success or failure) occurring with probability p and 1-p, respectively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Coin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single launch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example.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a6541f34a_0_93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BINOMIAL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gea6541f34a_0_93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gea6541f34a_0_931"/>
          <p:cNvSpPr txBox="1"/>
          <p:nvPr/>
        </p:nvSpPr>
        <p:spPr>
          <a:xfrm>
            <a:off x="707225" y="16740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When”n” independent Bernoulli's experiments are conducted, it gives rise to a binomial distribution. Each of the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experiments is either a success or a failure with a probability of success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coin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launched n times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example with x heads.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gea6541f34a_0_9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0375" y="3103525"/>
            <a:ext cx="3971925" cy="37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ea6541f34a_0_9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3325" y="3575765"/>
            <a:ext cx="1628775" cy="192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a6541f34a_0_12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TYPES OF</a:t>
            </a:r>
            <a:endParaRPr b="1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ea6541f34a_0_12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ea6541f34a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ea6541f34a_0_12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Diagnostic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ea6541f34a_0_12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Uncovering the root cause of events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ea6541f34a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ea6541f34a_0_12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ea6541f34a_0_12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Summarize existing data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to get a picture of what has happened or is happening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ea6541f34a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ea6541f34a_0_12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ea6541f34a_0_12"/>
          <p:cNvSpPr txBox="1"/>
          <p:nvPr/>
        </p:nvSpPr>
        <p:spPr>
          <a:xfrm>
            <a:off x="4636750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Forecast possibilities in the future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ea6541f34a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ea6541f34a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ea6541f34a_0_12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ea6541f34a_0_12"/>
          <p:cNvSpPr txBox="1"/>
          <p:nvPr/>
        </p:nvSpPr>
        <p:spPr>
          <a:xfrm>
            <a:off x="6558075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Analyzing and recommending the best actions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a6541f34a_0_93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UNIFORM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ea6541f34a_0_93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ea6541f34a_0_93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this distribution, all the values have the same probability to appear.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uniform distribution is characterized by being constant: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			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9" name="Google Shape;419;gea6541f34a_0_9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900" y="2925825"/>
            <a:ext cx="1760739" cy="125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ea6541f34a_0_9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7900" y="2925825"/>
            <a:ext cx="971550" cy="36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ea6541f34a_0_9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5400" y="3681050"/>
            <a:ext cx="771525" cy="32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ea6541f34a_0_9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3300" y="3652475"/>
            <a:ext cx="77152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a6541f34a_0_94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EXPONENTIAL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gea6541f34a_0_9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gea6541f34a_0_94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exponential distribution has the following pdf: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the following range of values: [0,inf)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gea6541f34a_0_9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75" y="2351765"/>
            <a:ext cx="1630931" cy="35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ea6541f34a_0_9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775" y="2295200"/>
            <a:ext cx="2013581" cy="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ea6541f34a_0_9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5075" y="2893000"/>
            <a:ext cx="2013582" cy="133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ea6541f34a_0_9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1350" y="3954175"/>
            <a:ext cx="468825" cy="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ea6541f34a_0_9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66750" y="3964058"/>
            <a:ext cx="468825" cy="3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a6541f34a_0_92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normal distribution is characterized by the mean and the standard deviation.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 can take values from (-inf,inf)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0" name="Google Shape;440;gea6541f34a_0_9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5225" y="2532196"/>
            <a:ext cx="2430000" cy="163183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ea6541f34a_0_922"/>
          <p:cNvSpPr txBox="1"/>
          <p:nvPr/>
        </p:nvSpPr>
        <p:spPr>
          <a:xfrm>
            <a:off x="615175" y="732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NORMAL DISTRIBUTION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</a:t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gea6541f34a_0_9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gea6541f34a_0_9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225" y="2682675"/>
            <a:ext cx="1780688" cy="4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ea6541f34a_0_9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7538" y="2682675"/>
            <a:ext cx="2211791" cy="4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449" name="Google Shape;449;gea6541f34a_0_1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226" y="1515225"/>
            <a:ext cx="1481547" cy="14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ea6541f34a_0_1151"/>
          <p:cNvSpPr txBox="1"/>
          <p:nvPr/>
        </p:nvSpPr>
        <p:spPr>
          <a:xfrm>
            <a:off x="1869275" y="3017075"/>
            <a:ext cx="54768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r>
              <a:rPr b="1" i="0" lang="en" sz="28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lang="en" sz="2800">
                <a:solidFill>
                  <a:srgbClr val="2DC5FA"/>
                </a:solidFill>
              </a:rPr>
              <a:t>Processing/ Transformation</a:t>
            </a:r>
            <a:endParaRPr b="1" i="0" sz="28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55" name="Google Shape;455;gea6541f34a_0_1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6" name="Google Shape;456;gea6541f34a_0_1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7" name="Google Shape;457;gea6541f34a_0_1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ea6541f34a_0_1192"/>
          <p:cNvSpPr txBox="1"/>
          <p:nvPr/>
        </p:nvSpPr>
        <p:spPr>
          <a:xfrm>
            <a:off x="444296" y="473875"/>
            <a:ext cx="8163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Garbage in / Garbage  out     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ea6541f34a_0_1192"/>
          <p:cNvSpPr txBox="1"/>
          <p:nvPr/>
        </p:nvSpPr>
        <p:spPr>
          <a:xfrm>
            <a:off x="391052" y="1835913"/>
            <a:ext cx="8361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 model prediction will never be better than your input data!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gea6541f34a_0_1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7800" y="3073642"/>
            <a:ext cx="2088547" cy="1835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gea6541f34a_0_1192"/>
          <p:cNvCxnSpPr/>
          <p:nvPr/>
        </p:nvCxnSpPr>
        <p:spPr>
          <a:xfrm flipH="1" rot="10800000">
            <a:off x="3519348" y="3977784"/>
            <a:ext cx="2130000" cy="1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62" name="Google Shape;462;gea6541f34a_0_1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9458" y="3005147"/>
            <a:ext cx="2244392" cy="19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67" name="Google Shape;467;gea6541f34a_0_1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8" name="Google Shape;468;gea6541f34a_0_1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9" name="Google Shape;469;gea6541f34a_0_1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ea6541f34a_0_1204"/>
          <p:cNvSpPr txBox="1"/>
          <p:nvPr/>
        </p:nvSpPr>
        <p:spPr>
          <a:xfrm>
            <a:off x="444296" y="473875"/>
            <a:ext cx="8163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cleaning / wrangling        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ea6541f34a_0_1204"/>
          <p:cNvSpPr txBox="1"/>
          <p:nvPr/>
        </p:nvSpPr>
        <p:spPr>
          <a:xfrm>
            <a:off x="4474083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ea6541f34a_0_1204"/>
          <p:cNvSpPr txBox="1"/>
          <p:nvPr/>
        </p:nvSpPr>
        <p:spPr>
          <a:xfrm>
            <a:off x="391052" y="1531113"/>
            <a:ext cx="8361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Standardize column names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Deleting and rearranging columns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Working with data types (set the correct type)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Filtering data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Removing duplicates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Collecting typos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Conditional formatting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Replace missing values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77" name="Google Shape;477;gea6541f34a_0_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8" name="Google Shape;478;gea6541f34a_0_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9" name="Google Shape;479;gea6541f34a_0_1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ea6541f34a_0_1156"/>
          <p:cNvSpPr txBox="1"/>
          <p:nvPr/>
        </p:nvSpPr>
        <p:spPr>
          <a:xfrm>
            <a:off x="444296" y="473875"/>
            <a:ext cx="82830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Independent vs dependent features/variables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ea6541f34a_0_1156"/>
          <p:cNvSpPr txBox="1"/>
          <p:nvPr/>
        </p:nvSpPr>
        <p:spPr>
          <a:xfrm>
            <a:off x="391050" y="2216927"/>
            <a:ext cx="8562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any dataset we can distinguish between two types of features/variables/columns: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Independent / predictive ( those that we will use to make predictions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Dependent / Target (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want we want to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USING the INDEPENDENT FEATURES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ea6541f34a_0_1156"/>
          <p:cNvSpPr txBox="1"/>
          <p:nvPr/>
        </p:nvSpPr>
        <p:spPr>
          <a:xfrm>
            <a:off x="385702" y="1013625"/>
            <a:ext cx="7794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gea6541f34a_0_1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6791" y="3481399"/>
            <a:ext cx="1535578" cy="11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ea6541f34a_0_11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3350" y="3517300"/>
            <a:ext cx="1050899" cy="10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ea6541f34a_0_11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7975" y="3453388"/>
            <a:ext cx="1178725" cy="11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0" name="Google Shape;490;gea6541f34a_0_1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1" name="Google Shape;491;gea6541f34a_0_1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ea6541f34a_0_1168"/>
          <p:cNvSpPr txBox="1"/>
          <p:nvPr/>
        </p:nvSpPr>
        <p:spPr>
          <a:xfrm>
            <a:off x="444305" y="473875"/>
            <a:ext cx="4306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Types of features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ea6541f34a_0_1168"/>
          <p:cNvSpPr txBox="1"/>
          <p:nvPr/>
        </p:nvSpPr>
        <p:spPr>
          <a:xfrm>
            <a:off x="391052" y="1835913"/>
            <a:ext cx="8361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always two types of features or variables: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(numbers: 1, 2, 3…,3.15, 38.4)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(tags)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Ordinal ( they display some kind of order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Nominal (they don’t have any order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 we use date differences.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can distinguish between them?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express an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amount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(they can be added, subtracted, multiplied, divided..)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doesn’t express an amount, express a tag.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ea6541f34a_0_1168"/>
          <p:cNvSpPr txBox="1"/>
          <p:nvPr/>
        </p:nvSpPr>
        <p:spPr>
          <a:xfrm>
            <a:off x="385700" y="1166025"/>
            <a:ext cx="7020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gea6541f34a_0_1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3029" y="1457337"/>
            <a:ext cx="1002638" cy="100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ea6541f34a_0_11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5779" y="2571762"/>
            <a:ext cx="1002650" cy="100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ea6541f34a_0_11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5175" y="2680089"/>
            <a:ext cx="1067924" cy="7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a6541f34a_0_124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TRANSFORMING DATA: TRANSFORMERS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gea6541f34a_0_124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gea6541f34a_0_124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Collected data can be affected by: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Outliers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Small range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those problems will affect the predictive power of your model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will need to transform the data to: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Improve interpretability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Declutter graphs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Discover relationships between variables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a6541f34a_0_125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MIN-MAX TRANSFORMER: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gea6541f34a_0_12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gea6541f34a_0_125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MinMaxScaler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gea6541f34a_0_1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0" y="1930050"/>
            <a:ext cx="5544377" cy="27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a6541f34a_0_3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gea6541f34a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3372" y="436475"/>
            <a:ext cx="5197262" cy="42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a6541f34a_0_125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STANDARDSCALER TRANSFORMER: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gea6541f34a_0_12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gea6541f34a_0_125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StandardScaler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0" name="Google Shape;520;gea6541f34a_0_1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0" y="1986500"/>
            <a:ext cx="5110500" cy="26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a6541f34a_0_126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POWER TRANSFORMER: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gea6541f34a_0_12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gea6541f34a_0_126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PowerTransformer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Replaces the values in each column in order to end up with a new distribution with the smallest skewness.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Depends on a parameter called “lambda” to be determined for each sample.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gea6541f34a_0_1266"/>
          <p:cNvPicPr preferRelativeResize="0"/>
          <p:nvPr/>
        </p:nvPicPr>
        <p:blipFill rotWithShape="1">
          <a:blip r:embed="rId5">
            <a:alphaModFix/>
          </a:blip>
          <a:srcRect b="76744" l="0" r="0" t="0"/>
          <a:stretch/>
        </p:blipFill>
        <p:spPr>
          <a:xfrm>
            <a:off x="2000250" y="3200400"/>
            <a:ext cx="5143500" cy="11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ea6541f34a_0_12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1600" y="502474"/>
            <a:ext cx="2983181" cy="1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4" name="Google Shape;534;gea6541f34a_0_1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5" name="Google Shape;535;gea6541f34a_0_1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ea6541f34a_0_1274"/>
          <p:cNvSpPr txBox="1"/>
          <p:nvPr/>
        </p:nvSpPr>
        <p:spPr>
          <a:xfrm>
            <a:off x="444296" y="473875"/>
            <a:ext cx="8163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Encoding data       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ea6541f34a_0_1274"/>
          <p:cNvSpPr txBox="1"/>
          <p:nvPr/>
        </p:nvSpPr>
        <p:spPr>
          <a:xfrm>
            <a:off x="731350" y="2567500"/>
            <a:ext cx="912300" cy="400200"/>
          </a:xfrm>
          <a:prstGeom prst="rect">
            <a:avLst/>
          </a:prstGeom>
          <a:solidFill>
            <a:srgbClr val="2DC5FA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8" name="Google Shape;538;gea6541f34a_0_1274"/>
          <p:cNvSpPr txBox="1"/>
          <p:nvPr/>
        </p:nvSpPr>
        <p:spPr>
          <a:xfrm>
            <a:off x="2255350" y="1805500"/>
            <a:ext cx="1210500" cy="4002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Numerical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gea6541f34a_0_1274"/>
          <p:cNvSpPr txBox="1"/>
          <p:nvPr/>
        </p:nvSpPr>
        <p:spPr>
          <a:xfrm>
            <a:off x="2179150" y="3405700"/>
            <a:ext cx="1266600" cy="4002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Categoricals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0" name="Google Shape;540;gea6541f34a_0_1274"/>
          <p:cNvSpPr txBox="1"/>
          <p:nvPr/>
        </p:nvSpPr>
        <p:spPr>
          <a:xfrm>
            <a:off x="3938700" y="2777975"/>
            <a:ext cx="1266600" cy="400200"/>
          </a:xfrm>
          <a:prstGeom prst="rect">
            <a:avLst/>
          </a:prstGeom>
          <a:solidFill>
            <a:srgbClr val="B4A7D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Nominals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1" name="Google Shape;541;gea6541f34a_0_1274"/>
          <p:cNvSpPr txBox="1"/>
          <p:nvPr/>
        </p:nvSpPr>
        <p:spPr>
          <a:xfrm>
            <a:off x="3938700" y="4073375"/>
            <a:ext cx="1266600" cy="400200"/>
          </a:xfrm>
          <a:prstGeom prst="rect">
            <a:avLst/>
          </a:prstGeom>
          <a:solidFill>
            <a:srgbClr val="C27BA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Ordinals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gea6541f34a_0_1274"/>
          <p:cNvSpPr txBox="1"/>
          <p:nvPr/>
        </p:nvSpPr>
        <p:spPr>
          <a:xfrm>
            <a:off x="6224700" y="3967596"/>
            <a:ext cx="12666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Ordinals encoding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Google Shape;543;gea6541f34a_0_1274"/>
          <p:cNvSpPr txBox="1"/>
          <p:nvPr/>
        </p:nvSpPr>
        <p:spPr>
          <a:xfrm>
            <a:off x="6148500" y="2675330"/>
            <a:ext cx="12666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Hot Encoding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44" name="Google Shape;544;gea6541f34a_0_1274"/>
          <p:cNvCxnSpPr>
            <a:stCxn id="537" idx="3"/>
            <a:endCxn id="538" idx="1"/>
          </p:cNvCxnSpPr>
          <p:nvPr/>
        </p:nvCxnSpPr>
        <p:spPr>
          <a:xfrm flipH="1" rot="10800000">
            <a:off x="1643650" y="2005600"/>
            <a:ext cx="611700" cy="76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5" name="Google Shape;545;gea6541f34a_0_1274"/>
          <p:cNvCxnSpPr>
            <a:stCxn id="537" idx="3"/>
            <a:endCxn id="539" idx="1"/>
          </p:cNvCxnSpPr>
          <p:nvPr/>
        </p:nvCxnSpPr>
        <p:spPr>
          <a:xfrm>
            <a:off x="1643650" y="2767600"/>
            <a:ext cx="535500" cy="83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gea6541f34a_0_1274"/>
          <p:cNvCxnSpPr>
            <a:stCxn id="539" idx="3"/>
            <a:endCxn id="540" idx="1"/>
          </p:cNvCxnSpPr>
          <p:nvPr/>
        </p:nvCxnSpPr>
        <p:spPr>
          <a:xfrm flipH="1" rot="10800000">
            <a:off x="3445750" y="2978200"/>
            <a:ext cx="492900" cy="62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7" name="Google Shape;547;gea6541f34a_0_1274"/>
          <p:cNvCxnSpPr>
            <a:stCxn id="539" idx="3"/>
            <a:endCxn id="541" idx="1"/>
          </p:cNvCxnSpPr>
          <p:nvPr/>
        </p:nvCxnSpPr>
        <p:spPr>
          <a:xfrm>
            <a:off x="3445750" y="3605800"/>
            <a:ext cx="492900" cy="66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gea6541f34a_0_1274"/>
          <p:cNvCxnSpPr>
            <a:stCxn id="540" idx="3"/>
            <a:endCxn id="543" idx="1"/>
          </p:cNvCxnSpPr>
          <p:nvPr/>
        </p:nvCxnSpPr>
        <p:spPr>
          <a:xfrm>
            <a:off x="5205300" y="2978075"/>
            <a:ext cx="943200" cy="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gea6541f34a_0_1274"/>
          <p:cNvCxnSpPr>
            <a:stCxn id="541" idx="3"/>
            <a:endCxn id="542" idx="1"/>
          </p:cNvCxnSpPr>
          <p:nvPr/>
        </p:nvCxnSpPr>
        <p:spPr>
          <a:xfrm>
            <a:off x="5205300" y="4273475"/>
            <a:ext cx="10194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50" name="Google Shape;550;gea6541f34a_0_12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8700" y="1666125"/>
            <a:ext cx="611699" cy="61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5" name="Google Shape;555;gea6541f34a_0_1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6" name="Google Shape;556;gea6541f34a_0_1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ea6541f34a_0_1294"/>
          <p:cNvSpPr txBox="1"/>
          <p:nvPr/>
        </p:nvSpPr>
        <p:spPr>
          <a:xfrm>
            <a:off x="444296" y="473875"/>
            <a:ext cx="8163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One Hot Encoding        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ea6541f34a_0_1294"/>
          <p:cNvSpPr txBox="1"/>
          <p:nvPr/>
        </p:nvSpPr>
        <p:spPr>
          <a:xfrm>
            <a:off x="391052" y="1314438"/>
            <a:ext cx="8361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Consists in getting an dataframe of binary entries for each value of the categorical column.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9" name="Google Shape;559;gea6541f34a_0_1294"/>
          <p:cNvGraphicFramePr/>
          <p:nvPr/>
        </p:nvGraphicFramePr>
        <p:xfrm>
          <a:off x="952500" y="226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{18064510-CEDF-40B9-98E7-5E61E93DEB99}</a:tableStyleId>
              </a:tblPr>
              <a:tblGrid>
                <a:gridCol w="16221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Color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2DC5F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Green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60" name="Google Shape;560;gea6541f34a_0_1294"/>
          <p:cNvGraphicFramePr/>
          <p:nvPr/>
        </p:nvGraphicFramePr>
        <p:xfrm>
          <a:off x="3467100" y="226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{18064510-CEDF-40B9-98E7-5E61E93DEB99}</a:tableStyleId>
              </a:tblPr>
              <a:tblGrid>
                <a:gridCol w="1467175"/>
                <a:gridCol w="1467175"/>
                <a:gridCol w="1467175"/>
              </a:tblGrid>
              <a:tr h="45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Red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Green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Blue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2DC5F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41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61" name="Google Shape;561;gea6541f34a_0_1294"/>
          <p:cNvSpPr txBox="1"/>
          <p:nvPr/>
        </p:nvSpPr>
        <p:spPr>
          <a:xfrm>
            <a:off x="647700" y="4076700"/>
            <a:ext cx="76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Pros: Easy to automate.	Cons: Increases the number of columns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66" name="Google Shape;566;gea6541f34a_0_1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ea6541f34a_0_1304"/>
          <p:cNvSpPr txBox="1"/>
          <p:nvPr/>
        </p:nvSpPr>
        <p:spPr>
          <a:xfrm>
            <a:off x="444296" y="473875"/>
            <a:ext cx="8163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Ordinal Encoding        </a:t>
            </a:r>
            <a:endParaRPr b="0" i="0" sz="1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ea6541f34a_0_1304"/>
          <p:cNvSpPr txBox="1"/>
          <p:nvPr/>
        </p:nvSpPr>
        <p:spPr>
          <a:xfrm>
            <a:off x="391052" y="1302513"/>
            <a:ext cx="8361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Consists in assigning numerical values to each unique value of the categorical column according to an “implicit” relative ordering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9" name="Google Shape;569;gea6541f34a_0_1304"/>
          <p:cNvGraphicFramePr/>
          <p:nvPr/>
        </p:nvGraphicFramePr>
        <p:xfrm>
          <a:off x="2857500" y="226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{18064510-CEDF-40B9-98E7-5E61E93DEB99}</a:tableStyleId>
              </a:tblPr>
              <a:tblGrid>
                <a:gridCol w="2004975"/>
                <a:gridCol w="747575"/>
              </a:tblGrid>
              <a:tr h="42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Educational level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2DC5FA"/>
                    </a:solidFill>
                  </a:tcPr>
                </a:tc>
              </a:tr>
              <a:tr h="4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Analphabet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Primary School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High School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Bsc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Ph.D.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ea6541f34a_0_12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Checking for Correlation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gea6541f34a_0_12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gea6541f34a_0_123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correlations quantifies how much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linearly related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two numerical variables.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 coefficient can be positive, negative or null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range of values is: -1, 1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Dropping one of the features with high correlation between them.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7" name="Google Shape;577;gea6541f34a_0_1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749" y="3150875"/>
            <a:ext cx="6733099" cy="15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a6541f34a_1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3" name="Google Shape;583;gea6541f34a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025" y="373625"/>
            <a:ext cx="4831950" cy="43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588" name="Google Shape;588;gea6541f34a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226" y="1515225"/>
            <a:ext cx="1481547" cy="14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ea6541f34a_1_5"/>
          <p:cNvSpPr txBox="1"/>
          <p:nvPr/>
        </p:nvSpPr>
        <p:spPr>
          <a:xfrm>
            <a:off x="2698151" y="3017063"/>
            <a:ext cx="36954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r>
              <a:rPr b="1" i="0" lang="en" sz="1800" u="none" cap="none" strike="noStrike">
                <a:solidFill>
                  <a:srgbClr val="2F354A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4" name="Google Shape;594;gea6541f34a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95" name="Google Shape;595;gea6541f34a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96" name="Google Shape;596;gea6541f34a_1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ea6541f34a_1_10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linear regression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gea6541f34a_1_1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99" name="Google Shape;599;gea6541f34a_1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ea6541f34a_1_1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ea6541f34a_1_10"/>
          <p:cNvSpPr txBox="1"/>
          <p:nvPr/>
        </p:nvSpPr>
        <p:spPr>
          <a:xfrm>
            <a:off x="4552950" y="1133475"/>
            <a:ext cx="40734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you remember the two types of variables / features? (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Numerical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is when this distinction makes sense as we can have two types of problems in supervised learning: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(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of a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feature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of a categorical feature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6" name="Google Shape;606;gea6541f34a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7" name="Google Shape;607;gea6541f34a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Google Shape;608;gea6541f34a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ea6541f34a_1_21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Google Shape;610;gea6541f34a_1_2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611" name="Google Shape;611;gea6541f34a_1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ea6541f34a_1_21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ea6541f34a_1_21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regression model is a supervised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parametric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( it’s based on a given formula ) which has two parameters: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Slope (a)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Intercept (b)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model can have multiple independent features.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gea6541f34a_1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6995" y="2147888"/>
            <a:ext cx="2390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a6541f34a_0_253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Supervised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gea6541f34a_0_253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19" name="Google Shape;619;gea6541f34a_1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0" name="Google Shape;620;gea6541f34a_1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1" name="Google Shape;621;gea6541f34a_1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ea6541f34a_1_58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gea6541f34a_1_5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624" name="Google Shape;624;gea6541f34a_1_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ea6541f34a_1_5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assumptions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ea6541f34a_1_58"/>
          <p:cNvSpPr txBox="1"/>
          <p:nvPr/>
        </p:nvSpPr>
        <p:spPr>
          <a:xfrm>
            <a:off x="4572000" y="717150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regression model is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one particular type of regression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which is making the 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following four assumptions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about the data: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Lineality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 the relation between the independent feature and the dependent feature is linear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Independency: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every observation used to train the model doesn’t depend of another.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Normality: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the variables (independent and dependent) are normally distributed.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Normality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errors made by model’s predictions are fairly constant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31" name="Google Shape;631;gea6541f34a_1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32" name="Google Shape;632;gea6541f34a_1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33" name="Google Shape;633;gea6541f34a_1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ea6541f34a_1_69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5" name="Google Shape;635;gea6541f34a_1_6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636" name="Google Shape;636;gea6541f34a_1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ea6541f34a_1_6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for linearity: correlation matrix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ea6541f34a_1_69"/>
          <p:cNvSpPr txBox="1"/>
          <p:nvPr/>
        </p:nvSpPr>
        <p:spPr>
          <a:xfrm>
            <a:off x="4552950" y="523875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check the linearity of the relationship between the dependent feature and the independent feature, check: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 matrix.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higher ( in absolute value ) the value of the correlation, the better. A minimum to consider a good correlation value is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0.75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but there is no consensus.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gea6541f34a_1_69"/>
          <p:cNvPicPr preferRelativeResize="0"/>
          <p:nvPr/>
        </p:nvPicPr>
        <p:blipFill rotWithShape="1">
          <a:blip r:embed="rId6">
            <a:alphaModFix/>
          </a:blip>
          <a:srcRect b="0" l="51181" r="0" t="0"/>
          <a:stretch/>
        </p:blipFill>
        <p:spPr>
          <a:xfrm>
            <a:off x="5518175" y="2571750"/>
            <a:ext cx="2390764" cy="22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44" name="Google Shape;644;gea6541f34a_1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45" name="Google Shape;645;gea6541f34a_1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46" name="Google Shape;646;gea6541f34a_1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ea6541f34a_1_81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8" name="Google Shape;648;gea6541f34a_1_8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649" name="Google Shape;649;gea6541f34a_1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ea6541f34a_1_81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for normality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ea6541f34a_1_81"/>
          <p:cNvSpPr txBox="1"/>
          <p:nvPr/>
        </p:nvSpPr>
        <p:spPr>
          <a:xfrm>
            <a:off x="4552950" y="1133475"/>
            <a:ext cx="440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 the distribution of each variable and check out if resembles a normal distribution.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not, fit and apply a transformer/scaler: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power= PowerTransformer()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power.fit(X_train)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power.transform(X_train)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power.transform(X_test)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want to be picky checking for normality of a variable, you can use an statistical test like the: 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Shapiro-Wilks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56" name="Google Shape;656;gea6541f34a_1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57" name="Google Shape;657;gea6541f34a_1_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ea6541f34a_1_101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splitting and model </a:t>
            </a: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ea6541f34a_1_101"/>
          <p:cNvSpPr txBox="1"/>
          <p:nvPr/>
        </p:nvSpPr>
        <p:spPr>
          <a:xfrm>
            <a:off x="392902" y="1188250"/>
            <a:ext cx="4048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our original data in two sets: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ea6541f34a_1_101"/>
          <p:cNvSpPr txBox="1"/>
          <p:nvPr/>
        </p:nvSpPr>
        <p:spPr>
          <a:xfrm>
            <a:off x="444300" y="1640700"/>
            <a:ext cx="4639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and test sets: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set: 70-80% of the total data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set:  30-20% of the total data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decide in which set we place each row of our dataset?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Mostly at random except some specific situations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you train the model using the “train set” and you make predictions on the “test set”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you select the best model based on the best performance on the “test set”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gea6541f34a_1_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4950" y="1059675"/>
            <a:ext cx="3615600" cy="36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ea6541f34a_1_101"/>
          <p:cNvSpPr txBox="1"/>
          <p:nvPr/>
        </p:nvSpPr>
        <p:spPr>
          <a:xfrm>
            <a:off x="7103675" y="2363650"/>
            <a:ext cx="197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model.fit(x_train,y_train)</a:t>
            </a:r>
            <a:endParaRPr b="1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gea6541f34a_1_101"/>
          <p:cNvSpPr txBox="1"/>
          <p:nvPr/>
        </p:nvSpPr>
        <p:spPr>
          <a:xfrm>
            <a:off x="7103675" y="3887650"/>
            <a:ext cx="213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model.predict(x_test)</a:t>
            </a:r>
            <a:endParaRPr b="1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4" name="Google Shape;664;gea6541f34a_1_101"/>
          <p:cNvSpPr txBox="1"/>
          <p:nvPr/>
        </p:nvSpPr>
        <p:spPr>
          <a:xfrm>
            <a:off x="7179875" y="1601650"/>
            <a:ext cx="1972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trans.fit(x_train)</a:t>
            </a:r>
            <a:endParaRPr b="1" i="0" sz="13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trans.transform(x_train)</a:t>
            </a:r>
            <a:endParaRPr b="1" i="0" sz="13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5" name="Google Shape;665;gea6541f34a_1_101"/>
          <p:cNvSpPr txBox="1"/>
          <p:nvPr/>
        </p:nvSpPr>
        <p:spPr>
          <a:xfrm>
            <a:off x="7103675" y="3659050"/>
            <a:ext cx="266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trans.transform(x_test)</a:t>
            </a:r>
            <a:endParaRPr b="1" i="0" sz="1300" u="none" cap="none" strike="noStrike">
              <a:solidFill>
                <a:srgbClr val="6AA84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0" name="Google Shape;670;gea6541f34a_1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1" name="Google Shape;671;gea6541f34a_1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ea6541f34a_1_114"/>
          <p:cNvSpPr txBox="1"/>
          <p:nvPr/>
        </p:nvSpPr>
        <p:spPr>
          <a:xfrm>
            <a:off x="444303" y="473875"/>
            <a:ext cx="3615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Data splitting and model </a:t>
            </a: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ea6541f34a_1_114"/>
          <p:cNvSpPr txBox="1"/>
          <p:nvPr/>
        </p:nvSpPr>
        <p:spPr>
          <a:xfrm>
            <a:off x="392902" y="1188250"/>
            <a:ext cx="4048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sklearn to perform data splitting and model generation: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ea6541f34a_1_114"/>
          <p:cNvSpPr txBox="1"/>
          <p:nvPr/>
        </p:nvSpPr>
        <p:spPr>
          <a:xfrm>
            <a:off x="444300" y="2478900"/>
            <a:ext cx="4639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gea6541f34a_1_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2175" y="124675"/>
            <a:ext cx="2869824" cy="24121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ea6541f34a_1_114"/>
          <p:cNvSpPr txBox="1"/>
          <p:nvPr/>
        </p:nvSpPr>
        <p:spPr>
          <a:xfrm>
            <a:off x="392900" y="1903350"/>
            <a:ext cx="81723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b="1" i="0" lang="en" sz="1600" u="none" cap="none" strike="noStrike">
                <a:solidFill>
                  <a:srgbClr val="2878A2"/>
                </a:solidFill>
                <a:highlight>
                  <a:srgbClr val="CDE8E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sklearn.model_selection</a:t>
            </a: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 import train_test_split</a:t>
            </a:r>
            <a:endParaRPr b="0" i="0" sz="1600" u="none" cap="none" strike="noStrike">
              <a:solidFill>
                <a:srgbClr val="212529"/>
              </a:solidFill>
              <a:highlight>
                <a:srgbClr val="CDE8E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b="1" i="0" lang="en" sz="1600" u="none" cap="none" strike="noStrike">
                <a:solidFill>
                  <a:srgbClr val="2878A2"/>
                </a:solidFill>
                <a:highlight>
                  <a:srgbClr val="CDE8E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sklearn.linear_model</a:t>
            </a:r>
            <a:r>
              <a:rPr b="0" i="0" lang="en" sz="1600" u="none" cap="none" strike="noStrike">
                <a:solidFill>
                  <a:srgbClr val="212529"/>
                </a:solidFill>
                <a:highlight>
                  <a:srgbClr val="CDE8EF"/>
                </a:highlight>
                <a:latin typeface="Roboto"/>
                <a:ea typeface="Roboto"/>
                <a:cs typeface="Roboto"/>
                <a:sym typeface="Roboto"/>
              </a:rPr>
              <a:t> import LinearRegression</a:t>
            </a:r>
            <a:endParaRPr b="0" i="0" sz="1600" u="none" cap="none" strike="noStrike">
              <a:solidFill>
                <a:srgbClr val="212529"/>
              </a:solidFill>
              <a:highlight>
                <a:srgbClr val="CDE8E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X_train, X_test, y_train, y_test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train_test_split(X, Y, test_size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0.3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random_state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lm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LinearRegression() # fit_intercept = True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lm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X_train,y_train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predictions 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model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en" sz="1500" u="none" cap="none" strike="noStrike">
                <a:solidFill>
                  <a:srgbClr val="6AA84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predict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X_test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model.coef_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model.intercept_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81" name="Google Shape;681;gea6541f34a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82" name="Google Shape;682;gea6541f34a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83" name="Google Shape;683;gea6541f34a_1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ea6541f34a_1_33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5" name="Google Shape;685;gea6541f34a_1_3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686" name="Google Shape;686;gea6541f34a_1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ea6541f34a_1_3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ea6541f34a_1_33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model can have multiple independent features.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gea6541f34a_1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8875" y="1537575"/>
            <a:ext cx="4008250" cy="30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ea6541f34a_1_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25800" y="1090200"/>
            <a:ext cx="21907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5" name="Google Shape;695;gea6541f34a_1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96" name="Google Shape;696;gea6541f34a_1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97" name="Google Shape;697;gea6541f34a_1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ea6541f34a_1_124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9" name="Google Shape;699;gea6541f34a_1_12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700" name="Google Shape;700;gea6541f34a_1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ea6541f34a_1_12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ea6541f34a_1_124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answer this question, we need to think about how we quantify the error made by the model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model is perfect, the predictions are going to match the real values right?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Therefore, a first tentative can be to add the differences between the real values and the predicted ones: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WARNING!!! This is dangerous, we can have error compensation!!</a:t>
            </a:r>
            <a:endParaRPr b="1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gea6541f34a_1_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0028" y="3479125"/>
            <a:ext cx="2115377" cy="6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8" name="Google Shape;708;gea6541f34a_1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9" name="Google Shape;709;gea6541f34a_1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10" name="Google Shape;710;gea6541f34a_1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ea6541f34a_1_136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2" name="Google Shape;712;gea6541f34a_1_13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713" name="Google Shape;713;gea6541f34a_1_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ea6541f34a_1_13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ea6541f34a_1_136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we need to get rid of the sign of the sign of the individual errors.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other words, we want that all error contribute to the total error. Then, one possibility can be to take the absolute value: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However, this metric is problematic when determining the coefficients.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We need to consider another metric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gea6541f34a_1_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5728" y="2788375"/>
            <a:ext cx="2110325" cy="6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21" name="Google Shape;721;gea6541f34a_1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22" name="Google Shape;722;gea6541f34a_1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23" name="Google Shape;723;gea6541f34a_1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ea6541f34a_1_148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gea6541f34a_1_14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726" name="Google Shape;726;gea6541f34a_1_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ea6541f34a_1_14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determine the coefficients of a linear model (II)?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ea6541f34a_1_148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way to get rid of the sign of the individual errors is by means of the square: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looks more feasible to 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minimize.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gea6541f34a_1_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0955" y="1960704"/>
            <a:ext cx="2555050" cy="716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34" name="Google Shape;734;gea6541f34a_1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35" name="Google Shape;735;gea6541f34a_1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36" name="Google Shape;736;gea6541f34a_1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ea6541f34a_1_160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8" name="Google Shape;738;gea6541f34a_1_16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739" name="Google Shape;739;gea6541f34a_1_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ea6541f34a_1_16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least square method (OLS)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ea6541f34a_1_160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determine the optimal values for the linear model, this method makes MSE becomes minimum: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gea6541f34a_1_1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8555" y="2514075"/>
            <a:ext cx="2471400" cy="69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ea6541f34a_1_1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61325" y="3944250"/>
            <a:ext cx="1701477" cy="3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a6541f34a_0_25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gea6541f34a_0_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421" y="654875"/>
            <a:ext cx="8414528" cy="41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48" name="Google Shape;748;gea6541f34a_1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49" name="Google Shape;749;gea6541f34a_1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0" name="Google Shape;750;gea6541f34a_1_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ea6541f34a_1_173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2" name="Google Shape;752;gea6541f34a_1_17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753" name="Google Shape;753;gea6541f34a_1_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ea6541f34a_1_17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least square method (OLS)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ea6541f34a_1_173"/>
          <p:cNvSpPr txBox="1"/>
          <p:nvPr/>
        </p:nvSpPr>
        <p:spPr>
          <a:xfrm>
            <a:off x="4572000" y="4738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this method the values for the linear model are: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gea6541f34a_1_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6064" y="3205801"/>
            <a:ext cx="1317096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ea6541f34a_1_1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3875" y="1350750"/>
            <a:ext cx="1701477" cy="3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ea6541f34a_1_1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3063" y="2178294"/>
            <a:ext cx="174307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63" name="Google Shape;763;gea6541f34a_1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64" name="Google Shape;764;gea6541f34a_1_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ea6541f34a_1_187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Error metrics in regression models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ea6541f34a_1_187"/>
          <p:cNvSpPr txBox="1"/>
          <p:nvPr/>
        </p:nvSpPr>
        <p:spPr>
          <a:xfrm>
            <a:off x="392899" y="959655"/>
            <a:ext cx="1428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ea6541f34a_1_187"/>
          <p:cNvSpPr txBox="1"/>
          <p:nvPr/>
        </p:nvSpPr>
        <p:spPr>
          <a:xfrm>
            <a:off x="444300" y="1412100"/>
            <a:ext cx="8068800" cy="3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error: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can suffer from error compensation.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closer to zero, the better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absolute error: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easy to minimize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squared error: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minimize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 sensitive to outliers in predictions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Squared units!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mean square error: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easy to minimize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the better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sensitive to outliers in predictions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 units!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gea6541f34a_1_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7425" y="1457325"/>
            <a:ext cx="16192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ea6541f34a_1_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7425" y="2210500"/>
            <a:ext cx="17335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ea6541f34a_1_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7425" y="3114850"/>
            <a:ext cx="18002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ea6541f34a_1_1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77425" y="4061350"/>
            <a:ext cx="21336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ea6541f34a_1_187"/>
          <p:cNvSpPr txBox="1"/>
          <p:nvPr/>
        </p:nvSpPr>
        <p:spPr>
          <a:xfrm>
            <a:off x="6833075" y="1368175"/>
            <a:ext cx="221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mean absolute error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mean squared error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77" name="Google Shape;777;gea6541f34a_1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78" name="Google Shape;778;gea6541f34a_1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ea6541f34a_1_200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Error metrics in regression models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ea6541f34a_1_200"/>
          <p:cNvSpPr txBox="1"/>
          <p:nvPr/>
        </p:nvSpPr>
        <p:spPr>
          <a:xfrm>
            <a:off x="392899" y="959655"/>
            <a:ext cx="1428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Metrics: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ea6541f34a_1_200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measurement of the “explanatory” power of a model (shows how much variance of y can be explained by the independent features)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Compares the variance of your model’s errors against the “mean model” (model for which all the predictions are the mean of the dependent variable)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Increases with every independent feature you add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way to compare the performance of several models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Adjusted R2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measurement of the “explanatory” power of a model taking into account the number of independent features used by the model.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increases if the inclusion of a new feature improves the model’s performance.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gea6541f34a_1_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0526" y="4403350"/>
            <a:ext cx="22542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gea6541f34a_1_2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1992" y="2891912"/>
            <a:ext cx="2274200" cy="543179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ea6541f34a_1_200"/>
          <p:cNvSpPr txBox="1"/>
          <p:nvPr/>
        </p:nvSpPr>
        <p:spPr>
          <a:xfrm>
            <a:off x="6638725" y="2963400"/>
            <a:ext cx="23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 r2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89" name="Google Shape;789;gea6541f34a_1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90" name="Google Shape;790;gea6541f34a_1_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ea6541f34a_1_211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Where to evaluate the error metrics?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ea6541f34a_1_211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Evaluate the error metrics in: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 set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 set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Compare the error metrics in both sets: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very high -&gt; Underfitting ( consider other model or to  add more variables)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&lt;= error_test -&gt; Ok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error_train very small and &lt;&lt;&lt;&lt; error_test -&gt;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Overfitting!!!!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 you overtrained your model  or you did not applied the transformer to the test set 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97" name="Google Shape;797;gea6541f34a_1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98" name="Google Shape;798;gea6541f34a_1_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ea6541f34a_1_218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Analyzing your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ea6541f34a_1_218"/>
          <p:cNvSpPr txBox="1"/>
          <p:nvPr/>
        </p:nvSpPr>
        <p:spPr>
          <a:xfrm>
            <a:off x="444300" y="1412100"/>
            <a:ext cx="8068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Make a scatter plot of the predicted values against the real values. In a perfect model, the predicted values match the real values, therefore you should see an straight line.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Pot the distribution of the residuals (real_value - predicted_value) they should look normally distributed. Deviations from normality means average over/under estimation.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1" name="Google Shape;801;gea6541f34a_1_2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972" y="2856075"/>
            <a:ext cx="3027550" cy="2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ea6541f34a_1_2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4500" y="2816212"/>
            <a:ext cx="2217701" cy="22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07" name="Google Shape;807;gea6541f34a_1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ea6541f34a_1_227"/>
          <p:cNvSpPr txBox="1"/>
          <p:nvPr/>
        </p:nvSpPr>
        <p:spPr>
          <a:xfrm>
            <a:off x="444298" y="473875"/>
            <a:ext cx="54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ea6541f34a_1_227"/>
          <p:cNvSpPr txBox="1"/>
          <p:nvPr/>
        </p:nvSpPr>
        <p:spPr>
          <a:xfrm>
            <a:off x="444300" y="1412100"/>
            <a:ext cx="49638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order to check which independent features are more relevant to your model, compare the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absolute value of each coefficient.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Only valid if all the features are in the same scale.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0" name="Google Shape;810;gea6541f34a_1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5500" y="374775"/>
            <a:ext cx="2411377" cy="452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ea6541f34a_2_0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6" name="Google Shape;816;gea6541f34a_2_0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Tableau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interface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7" name="Google Shape;817;gea6541f34a_2_0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ea6541f34a_2_171"/>
          <p:cNvSpPr txBox="1"/>
          <p:nvPr/>
        </p:nvSpPr>
        <p:spPr>
          <a:xfrm>
            <a:off x="585600" y="909400"/>
            <a:ext cx="80511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2100"/>
              <a:buFont typeface="Montserrat"/>
              <a:buChar char="●"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IMPORTING FILES, connecting to a Data source.</a:t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2100"/>
              <a:buFont typeface="Montserrat"/>
              <a:buChar char="●"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SHEETS, DASHBOARDS AND STORIES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gea6541f34a_2_17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4" name="Google Shape;824;gea6541f34a_2_171"/>
          <p:cNvSpPr txBox="1"/>
          <p:nvPr/>
        </p:nvSpPr>
        <p:spPr>
          <a:xfrm>
            <a:off x="924000" y="280255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ea6541f34a_3_0"/>
          <p:cNvSpPr txBox="1"/>
          <p:nvPr/>
        </p:nvSpPr>
        <p:spPr>
          <a:xfrm>
            <a:off x="560675" y="6691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DATA WINDOW</a:t>
            </a:r>
            <a:endParaRPr b="0" i="0" sz="2100" u="none" cap="none" strike="noStrike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0" name="Google Shape;830;gea6541f34a_3_0"/>
          <p:cNvSpPr txBox="1"/>
          <p:nvPr/>
        </p:nvSpPr>
        <p:spPr>
          <a:xfrm>
            <a:off x="622450" y="10983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Fields are split into: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Dimensions (splittable)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Measures (amount)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Geographicals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1" name="Google Shape;831;gea6541f34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2051" y="1872350"/>
            <a:ext cx="5347523" cy="25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ea6541f34a_3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DIMENSIONS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gea6541f34a_3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gea6541f34a_3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typically “categorical” columns that you can use to “split” the data.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</a:t>
            </a:r>
            <a:endParaRPr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They are typically “numerical” columns. :</a:t>
            </a:r>
            <a:endParaRPr sz="16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lang="en" sz="16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Numerical values</a:t>
            </a:r>
            <a:endParaRPr sz="16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lang="en" sz="16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Averages</a:t>
            </a:r>
            <a:endParaRPr sz="16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lang="en" sz="16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Counts</a:t>
            </a:r>
            <a:endParaRPr sz="16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lang="en" sz="165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Sums….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a6541f34a_0_2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gea6541f34a_0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025" y="373625"/>
            <a:ext cx="4831950" cy="43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ea6541f34a_3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MARKS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gea6541f34a_3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gea6541f34a_3_1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control the display of a graph: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Color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Size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Text…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also allow you to add additional features.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6" name="Google Shape;846;gea6541f34a_3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563" y="1620700"/>
            <a:ext cx="19145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ea6541f34a_3_25"/>
          <p:cNvSpPr txBox="1"/>
          <p:nvPr>
            <p:ph type="title"/>
          </p:nvPr>
        </p:nvSpPr>
        <p:spPr>
          <a:xfrm>
            <a:off x="623400" y="81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FILTERS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852" name="Google Shape;852;gea6541f34a_3_25"/>
          <p:cNvSpPr txBox="1"/>
          <p:nvPr>
            <p:ph idx="1" type="body"/>
          </p:nvPr>
        </p:nvSpPr>
        <p:spPr>
          <a:xfrm>
            <a:off x="616500" y="1533475"/>
            <a:ext cx="746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filter to the pane: “Filters”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2DC5FA"/>
                </a:solidFill>
              </a:rPr>
              <a:t>NOTES</a:t>
            </a:r>
            <a:endParaRPr b="1" sz="2800">
              <a:solidFill>
                <a:srgbClr val="2DC5F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an empty espace on the canvas to add a note.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2DC5FA"/>
                </a:solidFill>
              </a:rPr>
              <a:t>TITLES</a:t>
            </a:r>
            <a:endParaRPr b="1" sz="2800">
              <a:solidFill>
                <a:srgbClr val="2DC5F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the canvas name.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a6541f34a_3_45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SHOW ME TAB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858" name="Google Shape;858;gea6541f34a_3_45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top right, you should see the “Show me” tab which allows you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Select the type of visualization you want.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dimensions and measurements that you have in the canvas determine the available plots.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also tell you what you need in order to build the visualization: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Dimensions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Measurements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a6541f34a_3_50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SCATTER PLOTS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864" name="Google Shape;864;gea6541f34a_3_50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be displayed on the ‘y’ axis in the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“Columns” toolbar.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be displayed on the ‘X’ axis in the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“Rows” toolbar.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the menu and select Analysis and uncheck “Aggregate Measures”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ea6541f34a_3_55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ANALYTICS TAB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870" name="Google Shape;870;gea6541f34a_3_55"/>
          <p:cNvSpPr txBox="1"/>
          <p:nvPr>
            <p:ph idx="1" type="body"/>
          </p:nvPr>
        </p:nvSpPr>
        <p:spPr>
          <a:xfrm>
            <a:off x="311700" y="1435100"/>
            <a:ext cx="61407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“Data panel” there is another tab called “Analytics” which contains options to add trend lines.</a:t>
            </a:r>
            <a:endParaRPr/>
          </a:p>
        </p:txBody>
      </p:sp>
      <p:pic>
        <p:nvPicPr>
          <p:cNvPr id="871" name="Google Shape;871;gea6541f34a_3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628" y="862400"/>
            <a:ext cx="1616194" cy="3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a6541f34a_2_166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ea6541f34a_2_166"/>
          <p:cNvSpPr txBox="1"/>
          <p:nvPr>
            <p:ph idx="2" type="title"/>
          </p:nvPr>
        </p:nvSpPr>
        <p:spPr>
          <a:xfrm>
            <a:off x="420076" y="290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Tableau Chart Types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ea6541f34a_3_12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SCATTER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3" name="Google Shape;883;gea6541f34a_3_1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4" name="Google Shape;884;gea6541f34a_3_125"/>
          <p:cNvSpPr txBox="1"/>
          <p:nvPr/>
        </p:nvSpPr>
        <p:spPr>
          <a:xfrm>
            <a:off x="935825" y="1521625"/>
            <a:ext cx="33747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useful to show the relationship between two numerical variables.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5" name="Google Shape;885;gea6541f34a_3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300" y="1392097"/>
            <a:ext cx="3882014" cy="31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ea6541f34a_3_1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1" name="Google Shape;891;gea6541f34a_3_1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2" name="Google Shape;892;gea6541f34a_3_132"/>
          <p:cNvSpPr txBox="1"/>
          <p:nvPr/>
        </p:nvSpPr>
        <p:spPr>
          <a:xfrm>
            <a:off x="707225" y="1521625"/>
            <a:ext cx="35241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used when we want to plot continuous data ( time evolution 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can contain: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Single series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series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Multiple series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3" name="Google Shape;893;gea6541f34a_3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425" y="16234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a6541f34a_3_13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BAR PLOTS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gea6541f34a_3_13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gea6541f34a_3_139"/>
          <p:cNvSpPr txBox="1"/>
          <p:nvPr/>
        </p:nvSpPr>
        <p:spPr>
          <a:xfrm>
            <a:off x="707225" y="1521625"/>
            <a:ext cx="3240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Used to show quantities for  categorical data.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 careful to show a zero baseline! 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gea6541f34a_3_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225" y="1237525"/>
            <a:ext cx="4689476" cy="322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a6541f34a_3_14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gea6541f34a_3_14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gea6541f34a_3_146"/>
          <p:cNvSpPr txBox="1"/>
          <p:nvPr/>
        </p:nvSpPr>
        <p:spPr>
          <a:xfrm>
            <a:off x="777500" y="1569975"/>
            <a:ext cx="7655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tags can reinforce the message.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85% </a:t>
            </a:r>
            <a:endParaRPr b="1" i="0" sz="72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" sz="56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employment rate</a:t>
            </a:r>
            <a:endParaRPr b="1" i="0" sz="56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ea6541f34a_0_268"/>
          <p:cNvPicPr preferRelativeResize="0"/>
          <p:nvPr/>
        </p:nvPicPr>
        <p:blipFill rotWithShape="1">
          <a:blip r:embed="rId4">
            <a:alphaModFix/>
          </a:blip>
          <a:srcRect b="4987" l="0" r="0" t="4662"/>
          <a:stretch/>
        </p:blipFill>
        <p:spPr>
          <a:xfrm>
            <a:off x="1043875" y="489350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ea6541f34a_0_26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a6541f34a_3_15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Pie Chart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gea6541f34a_3_152"/>
          <p:cNvSpPr txBox="1"/>
          <p:nvPr/>
        </p:nvSpPr>
        <p:spPr>
          <a:xfrm>
            <a:off x="439125" y="44635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gea6541f34a_3_15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6" name="Google Shape;916;gea6541f34a_3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541850"/>
            <a:ext cx="7757998" cy="28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a6541f34a_3_15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USE CONTRAST TO FOCUS THE ATTENTION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gea6541f34a_3_1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3" name="Google Shape;923;gea6541f34a_3_15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4" name="Google Shape;924;gea6541f34a_3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0" y="1648375"/>
            <a:ext cx="5893800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ea6541f34a_3_3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DC5FA"/>
                </a:solidFill>
              </a:rPr>
              <a:t>Tableau Table Calculations</a:t>
            </a:r>
            <a:endParaRPr/>
          </a:p>
        </p:txBody>
      </p:sp>
      <p:sp>
        <p:nvSpPr>
          <p:cNvPr id="930" name="Google Shape;930;gea6541f34a_3_3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ea6541f34a_3_22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QUICK TABLE CALCULATION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gea6541f34a_3_22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7" name="Google Shape;937;gea6541f34a_3_22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quick types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calculations that can be performed on a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measurement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a view/plot (instead of the usual aggregation function).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not stored, they are just used and displayed.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ea6541f34a_3_23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TABLE CALCULATIONS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gea6541f34a_3_23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gea6541f34a_3_231"/>
          <p:cNvSpPr txBox="1"/>
          <p:nvPr/>
        </p:nvSpPr>
        <p:spPr>
          <a:xfrm>
            <a:off x="707225" y="1521625"/>
            <a:ext cx="7158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calculations which can be stored -&gt; equivalent to add a new column to the data.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computed creating a new “calculated field”.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 the drop down menu of the 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measurement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select “Table calculation”.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Set: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“Calculation Type” to the “Percentage of total”.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“Compute Using” to “Specific Dimensions” and check “process step”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“Relative to” to “Start”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ea6541f34a_3_23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BINNIG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gea6541f34a_3_23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gea6541f34a_3_23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three ways of creating bins: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the “create bin” option.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IF-ELSE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ea6541f34a_0_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125" y="608215"/>
            <a:ext cx="7237759" cy="41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ea6541f34a_0_27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